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8" d="100"/>
          <a:sy n="78" d="100"/>
        </p:scale>
        <p:origin x="8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16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376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53348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6019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2558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6371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4635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075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4404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7206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527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10/4/2020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0467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7501348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physics.stackexchange.com/questions/155004/what-is-gravity-and-what-causes-objects-to-act-against-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CCF210-ADD1-4314-A67D-275D41A6AE12}"/>
              </a:ext>
            </a:extLst>
          </p:cNvPr>
          <p:cNvPicPr>
            <a:picLocks noChangeAspect="1"/>
          </p:cNvPicPr>
          <p:nvPr/>
        </p:nvPicPr>
        <p:blipFill rotWithShape="1">
          <a:blip r:embed="rId2">
            <a:alphaModFix amt="40000"/>
          </a:blip>
          <a:srcRect t="5624" r="1" b="13220"/>
          <a:stretch/>
        </p:blipFill>
        <p:spPr>
          <a:xfrm>
            <a:off x="0" y="10"/>
            <a:ext cx="8450297" cy="6857990"/>
          </a:xfrm>
          <a:prstGeom prst="rect">
            <a:avLst/>
          </a:prstGeom>
        </p:spPr>
      </p:pic>
      <p:sp>
        <p:nvSpPr>
          <p:cNvPr id="2" name="Title 1">
            <a:extLst>
              <a:ext uri="{FF2B5EF4-FFF2-40B4-BE49-F238E27FC236}">
                <a16:creationId xmlns:a16="http://schemas.microsoft.com/office/drawing/2014/main" id="{3DC8F1E6-F56F-43EC-8527-17B996590A6C}"/>
              </a:ext>
            </a:extLst>
          </p:cNvPr>
          <p:cNvSpPr>
            <a:spLocks noGrp="1"/>
          </p:cNvSpPr>
          <p:nvPr>
            <p:ph type="ctrTitle"/>
          </p:nvPr>
        </p:nvSpPr>
        <p:spPr>
          <a:xfrm>
            <a:off x="228599" y="643467"/>
            <a:ext cx="6184233" cy="1630501"/>
          </a:xfrm>
        </p:spPr>
        <p:txBody>
          <a:bodyPr>
            <a:normAutofit/>
          </a:bodyPr>
          <a:lstStyle/>
          <a:p>
            <a:r>
              <a:rPr lang="en-US" dirty="0"/>
              <a:t>Gravitational Forces</a:t>
            </a:r>
          </a:p>
        </p:txBody>
      </p:sp>
      <p:sp>
        <p:nvSpPr>
          <p:cNvPr id="3" name="Subtitle 2">
            <a:extLst>
              <a:ext uri="{FF2B5EF4-FFF2-40B4-BE49-F238E27FC236}">
                <a16:creationId xmlns:a16="http://schemas.microsoft.com/office/drawing/2014/main" id="{D6E269AB-4353-4DBA-80CF-85E04F9F633B}"/>
              </a:ext>
            </a:extLst>
          </p:cNvPr>
          <p:cNvSpPr>
            <a:spLocks noGrp="1"/>
          </p:cNvSpPr>
          <p:nvPr>
            <p:ph type="subTitle" idx="1"/>
          </p:nvPr>
        </p:nvSpPr>
        <p:spPr>
          <a:xfrm>
            <a:off x="1353331" y="2382243"/>
            <a:ext cx="4620584" cy="775494"/>
          </a:xfrm>
        </p:spPr>
        <p:txBody>
          <a:bodyPr>
            <a:normAutofit/>
          </a:bodyPr>
          <a:lstStyle/>
          <a:p>
            <a:pPr algn="ctr"/>
            <a:r>
              <a:rPr lang="en-US" dirty="0">
                <a:latin typeface="+mj-lt"/>
              </a:rPr>
              <a:t>Cornell Notes</a:t>
            </a:r>
          </a:p>
        </p:txBody>
      </p:sp>
      <p:pic>
        <p:nvPicPr>
          <p:cNvPr id="8" name="Picture 7" descr="A picture containing sitting, green, small, table&#10;&#10;Description automatically generated">
            <a:extLst>
              <a:ext uri="{FF2B5EF4-FFF2-40B4-BE49-F238E27FC236}">
                <a16:creationId xmlns:a16="http://schemas.microsoft.com/office/drawing/2014/main" id="{CFAADAFC-AAB7-4FD8-8C4D-CDE93B6122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89" r="19687" b="4999"/>
          <a:stretch/>
        </p:blipFill>
        <p:spPr>
          <a:xfrm>
            <a:off x="6530065" y="19"/>
            <a:ext cx="5962785" cy="685798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TextBox 9">
            <a:extLst>
              <a:ext uri="{FF2B5EF4-FFF2-40B4-BE49-F238E27FC236}">
                <a16:creationId xmlns:a16="http://schemas.microsoft.com/office/drawing/2014/main" id="{87C4E5A3-A96E-4E47-B157-75A691F60C41}"/>
              </a:ext>
            </a:extLst>
          </p:cNvPr>
          <p:cNvSpPr txBox="1"/>
          <p:nvPr/>
        </p:nvSpPr>
        <p:spPr>
          <a:xfrm>
            <a:off x="9511458" y="665794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hysics.stackexchange.com/questions/155004/what-is-gravity-and-what-causes-objects-to-act-against-i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397636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AB7F-41B9-493C-AA6C-96DFBB753667}"/>
              </a:ext>
            </a:extLst>
          </p:cNvPr>
          <p:cNvSpPr>
            <a:spLocks noGrp="1"/>
          </p:cNvSpPr>
          <p:nvPr>
            <p:ph type="title"/>
          </p:nvPr>
        </p:nvSpPr>
        <p:spPr>
          <a:xfrm>
            <a:off x="620202" y="0"/>
            <a:ext cx="10515600" cy="1325563"/>
          </a:xfrm>
        </p:spPr>
        <p:txBody>
          <a:bodyPr/>
          <a:lstStyle/>
          <a:p>
            <a:r>
              <a:rPr lang="en-US" b="1" i="1" dirty="0"/>
              <a:t>Picture Vocabulary</a:t>
            </a:r>
          </a:p>
        </p:txBody>
      </p:sp>
      <p:graphicFrame>
        <p:nvGraphicFramePr>
          <p:cNvPr id="4" name="Table 4">
            <a:extLst>
              <a:ext uri="{FF2B5EF4-FFF2-40B4-BE49-F238E27FC236}">
                <a16:creationId xmlns:a16="http://schemas.microsoft.com/office/drawing/2014/main" id="{9D1DE543-C283-44EF-BF32-AD486F16E64B}"/>
              </a:ext>
            </a:extLst>
          </p:cNvPr>
          <p:cNvGraphicFramePr>
            <a:graphicFrameLocks noGrp="1"/>
          </p:cNvGraphicFramePr>
          <p:nvPr>
            <p:extLst>
              <p:ext uri="{D42A27DB-BD31-4B8C-83A1-F6EECF244321}">
                <p14:modId xmlns:p14="http://schemas.microsoft.com/office/powerpoint/2010/main" val="1719160491"/>
              </p:ext>
            </p:extLst>
          </p:nvPr>
        </p:nvGraphicFramePr>
        <p:xfrm>
          <a:off x="212271" y="1027906"/>
          <a:ext cx="11797393" cy="3808532"/>
        </p:xfrm>
        <a:graphic>
          <a:graphicData uri="http://schemas.openxmlformats.org/drawingml/2006/table">
            <a:tbl>
              <a:tblPr firstRow="1" bandRow="1">
                <a:tableStyleId>{5C22544A-7EE6-4342-B048-85BDC9FD1C3A}</a:tableStyleId>
              </a:tblPr>
              <a:tblGrid>
                <a:gridCol w="4007221">
                  <a:extLst>
                    <a:ext uri="{9D8B030D-6E8A-4147-A177-3AD203B41FA5}">
                      <a16:colId xmlns:a16="http://schemas.microsoft.com/office/drawing/2014/main" val="1343757572"/>
                    </a:ext>
                  </a:extLst>
                </a:gridCol>
                <a:gridCol w="3599290">
                  <a:extLst>
                    <a:ext uri="{9D8B030D-6E8A-4147-A177-3AD203B41FA5}">
                      <a16:colId xmlns:a16="http://schemas.microsoft.com/office/drawing/2014/main" val="1103053388"/>
                    </a:ext>
                  </a:extLst>
                </a:gridCol>
                <a:gridCol w="4190882">
                  <a:extLst>
                    <a:ext uri="{9D8B030D-6E8A-4147-A177-3AD203B41FA5}">
                      <a16:colId xmlns:a16="http://schemas.microsoft.com/office/drawing/2014/main" val="1145176015"/>
                    </a:ext>
                  </a:extLst>
                </a:gridCol>
              </a:tblGrid>
              <a:tr h="544076">
                <a:tc>
                  <a:txBody>
                    <a:bodyPr/>
                    <a:lstStyle/>
                    <a:p>
                      <a:pPr algn="ctr"/>
                      <a:r>
                        <a:rPr lang="en-US" b="1" dirty="0"/>
                        <a:t>Word</a:t>
                      </a:r>
                    </a:p>
                  </a:txBody>
                  <a:tcPr/>
                </a:tc>
                <a:tc>
                  <a:txBody>
                    <a:bodyPr/>
                    <a:lstStyle/>
                    <a:p>
                      <a:pPr algn="ctr"/>
                      <a:r>
                        <a:rPr lang="en-US" b="1" dirty="0"/>
                        <a:t>Picture</a:t>
                      </a:r>
                    </a:p>
                  </a:txBody>
                  <a:tcPr/>
                </a:tc>
                <a:tc>
                  <a:txBody>
                    <a:bodyPr/>
                    <a:lstStyle/>
                    <a:p>
                      <a:pPr algn="ctr"/>
                      <a:r>
                        <a:rPr lang="en-US" b="1" dirty="0"/>
                        <a:t>Definition</a:t>
                      </a:r>
                    </a:p>
                  </a:txBody>
                  <a:tcPr/>
                </a:tc>
                <a:extLst>
                  <a:ext uri="{0D108BD9-81ED-4DB2-BD59-A6C34878D82A}">
                    <a16:rowId xmlns:a16="http://schemas.microsoft.com/office/drawing/2014/main" val="4293126463"/>
                  </a:ext>
                </a:extLst>
              </a:tr>
              <a:tr h="544076">
                <a:tc>
                  <a:txBody>
                    <a:bodyPr/>
                    <a:lstStyle/>
                    <a:p>
                      <a:r>
                        <a:rPr lang="en-US" dirty="0"/>
                        <a:t>Attractive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38421724"/>
                  </a:ext>
                </a:extLst>
              </a:tr>
              <a:tr h="544076">
                <a:tc>
                  <a:txBody>
                    <a:bodyPr/>
                    <a:lstStyle/>
                    <a:p>
                      <a:r>
                        <a:rPr lang="en-US" dirty="0"/>
                        <a:t>Force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5016936"/>
                  </a:ext>
                </a:extLst>
              </a:tr>
              <a:tr h="544076">
                <a:tc>
                  <a:txBody>
                    <a:bodyPr/>
                    <a:lstStyle/>
                    <a:p>
                      <a:r>
                        <a:rPr lang="en-US" dirty="0"/>
                        <a:t>Gravity</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20021993"/>
                  </a:ext>
                </a:extLst>
              </a:tr>
              <a:tr h="544076">
                <a:tc>
                  <a:txBody>
                    <a:bodyPr/>
                    <a:lstStyle/>
                    <a:p>
                      <a:r>
                        <a:rPr lang="en-US" dirty="0"/>
                        <a:t>Interacting Objects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2318200"/>
                  </a:ext>
                </a:extLst>
              </a:tr>
              <a:tr h="544076">
                <a:tc>
                  <a:txBody>
                    <a:bodyPr/>
                    <a:lstStyle/>
                    <a:p>
                      <a:r>
                        <a:rPr lang="en-US" dirty="0"/>
                        <a:t>Mass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8036735"/>
                  </a:ext>
                </a:extLst>
              </a:tr>
              <a:tr h="544076">
                <a:tc>
                  <a:txBody>
                    <a:bodyPr/>
                    <a:lstStyle/>
                    <a:p>
                      <a:r>
                        <a:rPr lang="en-US" dirty="0"/>
                        <a:t>Weight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04084"/>
                  </a:ext>
                </a:extLst>
              </a:tr>
            </a:tbl>
          </a:graphicData>
        </a:graphic>
      </p:graphicFrame>
      <p:pic>
        <p:nvPicPr>
          <p:cNvPr id="10" name="Picture 9">
            <a:extLst>
              <a:ext uri="{FF2B5EF4-FFF2-40B4-BE49-F238E27FC236}">
                <a16:creationId xmlns:a16="http://schemas.microsoft.com/office/drawing/2014/main" id="{0B46B3C5-C941-49E2-9487-B06726B478B5}"/>
              </a:ext>
            </a:extLst>
          </p:cNvPr>
          <p:cNvPicPr>
            <a:picLocks noChangeAspect="1"/>
          </p:cNvPicPr>
          <p:nvPr/>
        </p:nvPicPr>
        <p:blipFill>
          <a:blip r:embed="rId2"/>
          <a:stretch>
            <a:fillRect/>
          </a:stretch>
        </p:blipFill>
        <p:spPr>
          <a:xfrm>
            <a:off x="181077" y="5051118"/>
            <a:ext cx="2028407" cy="1496461"/>
          </a:xfrm>
          <a:prstGeom prst="rect">
            <a:avLst/>
          </a:prstGeom>
        </p:spPr>
      </p:pic>
      <p:pic>
        <p:nvPicPr>
          <p:cNvPr id="1026" name="Picture 2" descr="What is gravity as a force?">
            <a:extLst>
              <a:ext uri="{FF2B5EF4-FFF2-40B4-BE49-F238E27FC236}">
                <a16:creationId xmlns:a16="http://schemas.microsoft.com/office/drawing/2014/main" id="{FFBD9A2D-F277-4212-8402-441B97FB5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639" y="5116113"/>
            <a:ext cx="1674763" cy="149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netic Attraction Photograph by Photo Researchers, Inc.">
            <a:extLst>
              <a:ext uri="{FF2B5EF4-FFF2-40B4-BE49-F238E27FC236}">
                <a16:creationId xmlns:a16="http://schemas.microsoft.com/office/drawing/2014/main" id="{C0CC5618-7550-40E0-8A37-3F4FA417F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65292" y="5141622"/>
            <a:ext cx="2176497" cy="1424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2CA7FC7-CB7F-4E70-A400-5B37A221B8FC}"/>
              </a:ext>
            </a:extLst>
          </p:cNvPr>
          <p:cNvPicPr>
            <a:picLocks noChangeAspect="1"/>
          </p:cNvPicPr>
          <p:nvPr/>
        </p:nvPicPr>
        <p:blipFill rotWithShape="1">
          <a:blip r:embed="rId5"/>
          <a:srcRect l="6942" t="5541" r="6526" b="8224"/>
          <a:stretch/>
        </p:blipFill>
        <p:spPr>
          <a:xfrm>
            <a:off x="8060096" y="5108758"/>
            <a:ext cx="1964095" cy="1503816"/>
          </a:xfrm>
          <a:prstGeom prst="rect">
            <a:avLst/>
          </a:prstGeom>
        </p:spPr>
      </p:pic>
      <p:pic>
        <p:nvPicPr>
          <p:cNvPr id="12" name="Picture 11">
            <a:extLst>
              <a:ext uri="{FF2B5EF4-FFF2-40B4-BE49-F238E27FC236}">
                <a16:creationId xmlns:a16="http://schemas.microsoft.com/office/drawing/2014/main" id="{97CDF38D-1248-45C3-9CCF-6127BB938C01}"/>
              </a:ext>
            </a:extLst>
          </p:cNvPr>
          <p:cNvPicPr>
            <a:picLocks noChangeAspect="1"/>
          </p:cNvPicPr>
          <p:nvPr/>
        </p:nvPicPr>
        <p:blipFill>
          <a:blip r:embed="rId6"/>
          <a:stretch>
            <a:fillRect/>
          </a:stretch>
        </p:blipFill>
        <p:spPr>
          <a:xfrm>
            <a:off x="6096000" y="5162893"/>
            <a:ext cx="1964096" cy="1449681"/>
          </a:xfrm>
          <a:prstGeom prst="rect">
            <a:avLst/>
          </a:prstGeom>
        </p:spPr>
      </p:pic>
      <p:pic>
        <p:nvPicPr>
          <p:cNvPr id="13" name="Picture 12">
            <a:extLst>
              <a:ext uri="{FF2B5EF4-FFF2-40B4-BE49-F238E27FC236}">
                <a16:creationId xmlns:a16="http://schemas.microsoft.com/office/drawing/2014/main" id="{A71745CC-26C0-4A5D-BD6B-AD032B06374B}"/>
              </a:ext>
            </a:extLst>
          </p:cNvPr>
          <p:cNvPicPr>
            <a:picLocks noChangeAspect="1"/>
          </p:cNvPicPr>
          <p:nvPr/>
        </p:nvPicPr>
        <p:blipFill>
          <a:blip r:embed="rId7"/>
          <a:stretch>
            <a:fillRect/>
          </a:stretch>
        </p:blipFill>
        <p:spPr>
          <a:xfrm>
            <a:off x="4096010" y="5139503"/>
            <a:ext cx="1964095" cy="1473071"/>
          </a:xfrm>
          <a:prstGeom prst="rect">
            <a:avLst/>
          </a:prstGeom>
        </p:spPr>
      </p:pic>
    </p:spTree>
    <p:extLst>
      <p:ext uri="{BB962C8B-B14F-4D97-AF65-F5344CB8AC3E}">
        <p14:creationId xmlns:p14="http://schemas.microsoft.com/office/powerpoint/2010/main" val="82845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36D2BF9-9A72-4D19-B16A-CB5D805FD4BB}"/>
              </a:ext>
            </a:extLst>
          </p:cNvPr>
          <p:cNvGraphicFramePr>
            <a:graphicFrameLocks noGrp="1"/>
          </p:cNvGraphicFramePr>
          <p:nvPr>
            <p:extLst>
              <p:ext uri="{D42A27DB-BD31-4B8C-83A1-F6EECF244321}">
                <p14:modId xmlns:p14="http://schemas.microsoft.com/office/powerpoint/2010/main" val="600165182"/>
              </p:ext>
            </p:extLst>
          </p:nvPr>
        </p:nvGraphicFramePr>
        <p:xfrm>
          <a:off x="68911" y="1102180"/>
          <a:ext cx="12054178" cy="2763520"/>
        </p:xfrm>
        <a:graphic>
          <a:graphicData uri="http://schemas.openxmlformats.org/drawingml/2006/table">
            <a:tbl>
              <a:tblPr firstRow="1" bandRow="1">
                <a:tableStyleId>{5C22544A-7EE6-4342-B048-85BDC9FD1C3A}</a:tableStyleId>
              </a:tblPr>
              <a:tblGrid>
                <a:gridCol w="6027089">
                  <a:extLst>
                    <a:ext uri="{9D8B030D-6E8A-4147-A177-3AD203B41FA5}">
                      <a16:colId xmlns:a16="http://schemas.microsoft.com/office/drawing/2014/main" val="1042243102"/>
                    </a:ext>
                  </a:extLst>
                </a:gridCol>
                <a:gridCol w="6027089">
                  <a:extLst>
                    <a:ext uri="{9D8B030D-6E8A-4147-A177-3AD203B41FA5}">
                      <a16:colId xmlns:a16="http://schemas.microsoft.com/office/drawing/2014/main" val="2034475915"/>
                    </a:ext>
                  </a:extLst>
                </a:gridCol>
              </a:tblGrid>
              <a:tr h="370840">
                <a:tc>
                  <a:txBody>
                    <a:bodyPr/>
                    <a:lstStyle/>
                    <a:p>
                      <a:pPr algn="ctr"/>
                      <a:r>
                        <a:rPr lang="en-US" dirty="0"/>
                        <a:t>Questions</a:t>
                      </a:r>
                    </a:p>
                  </a:txBody>
                  <a:tcPr/>
                </a:tc>
                <a:tc>
                  <a:txBody>
                    <a:bodyPr/>
                    <a:lstStyle/>
                    <a:p>
                      <a:pPr algn="ctr"/>
                      <a:r>
                        <a:rPr lang="en-US" dirty="0"/>
                        <a:t>Answers</a:t>
                      </a:r>
                    </a:p>
                  </a:txBody>
                  <a:tcPr/>
                </a:tc>
                <a:extLst>
                  <a:ext uri="{0D108BD9-81ED-4DB2-BD59-A6C34878D82A}">
                    <a16:rowId xmlns:a16="http://schemas.microsoft.com/office/drawing/2014/main" val="273541587"/>
                  </a:ext>
                </a:extLst>
              </a:tr>
              <a:tr h="370840">
                <a:tc>
                  <a:txBody>
                    <a:bodyPr/>
                    <a:lstStyle/>
                    <a:p>
                      <a:r>
                        <a:rPr lang="en-US" b="1" dirty="0"/>
                        <a:t>1. How is weight different from mass?</a:t>
                      </a:r>
                    </a:p>
                  </a:txBody>
                  <a:tcPr/>
                </a:tc>
                <a:tc>
                  <a:txBody>
                    <a:bodyPr/>
                    <a:lstStyle/>
                    <a:p>
                      <a:endParaRPr lang="en-US" dirty="0"/>
                    </a:p>
                  </a:txBody>
                  <a:tcPr/>
                </a:tc>
                <a:extLst>
                  <a:ext uri="{0D108BD9-81ED-4DB2-BD59-A6C34878D82A}">
                    <a16:rowId xmlns:a16="http://schemas.microsoft.com/office/drawing/2014/main" val="3895208794"/>
                  </a:ext>
                </a:extLst>
              </a:tr>
              <a:tr h="370840">
                <a:tc>
                  <a:txBody>
                    <a:bodyPr/>
                    <a:lstStyle/>
                    <a:p>
                      <a:r>
                        <a:rPr lang="en-US" b="0" i="1" dirty="0"/>
                        <a:t>a. Which one never changes?</a:t>
                      </a:r>
                    </a:p>
                  </a:txBody>
                  <a:tcPr/>
                </a:tc>
                <a:tc>
                  <a:txBody>
                    <a:bodyPr/>
                    <a:lstStyle/>
                    <a:p>
                      <a:endParaRPr lang="en-US" dirty="0"/>
                    </a:p>
                  </a:txBody>
                  <a:tcPr/>
                </a:tc>
                <a:extLst>
                  <a:ext uri="{0D108BD9-81ED-4DB2-BD59-A6C34878D82A}">
                    <a16:rowId xmlns:a16="http://schemas.microsoft.com/office/drawing/2014/main" val="1285581435"/>
                  </a:ext>
                </a:extLst>
              </a:tr>
              <a:tr h="370840">
                <a:tc>
                  <a:txBody>
                    <a:bodyPr/>
                    <a:lstStyle/>
                    <a:p>
                      <a:r>
                        <a:rPr lang="en-US" b="0" i="1" dirty="0"/>
                        <a:t>b. What are the units used for mass and weight?</a:t>
                      </a:r>
                    </a:p>
                  </a:txBody>
                  <a:tcPr/>
                </a:tc>
                <a:tc>
                  <a:txBody>
                    <a:bodyPr/>
                    <a:lstStyle/>
                    <a:p>
                      <a:endParaRPr lang="en-US" dirty="0"/>
                    </a:p>
                  </a:txBody>
                  <a:tcPr/>
                </a:tc>
                <a:extLst>
                  <a:ext uri="{0D108BD9-81ED-4DB2-BD59-A6C34878D82A}">
                    <a16:rowId xmlns:a16="http://schemas.microsoft.com/office/drawing/2014/main" val="1302970144"/>
                  </a:ext>
                </a:extLst>
              </a:tr>
              <a:tr h="370840">
                <a:tc>
                  <a:txBody>
                    <a:bodyPr/>
                    <a:lstStyle/>
                    <a:p>
                      <a:r>
                        <a:rPr lang="en-US" i="1" dirty="0"/>
                        <a:t>c. Is the following sentence true or false?</a:t>
                      </a:r>
                    </a:p>
                  </a:txBody>
                  <a:tcPr/>
                </a:tc>
                <a:tc>
                  <a:txBody>
                    <a:bodyPr/>
                    <a:lstStyle/>
                    <a:p>
                      <a:r>
                        <a:rPr lang="en-US" dirty="0"/>
                        <a:t>On the moon, your mass would be the same, but your weight would be different. </a:t>
                      </a:r>
                    </a:p>
                  </a:txBody>
                  <a:tcPr/>
                </a:tc>
                <a:extLst>
                  <a:ext uri="{0D108BD9-81ED-4DB2-BD59-A6C34878D82A}">
                    <a16:rowId xmlns:a16="http://schemas.microsoft.com/office/drawing/2014/main" val="3203893845"/>
                  </a:ext>
                </a:extLst>
              </a:tr>
              <a:tr h="370840">
                <a:tc>
                  <a:txBody>
                    <a:bodyPr/>
                    <a:lstStyle/>
                    <a:p>
                      <a:r>
                        <a:rPr lang="en-US" i="1" dirty="0"/>
                        <a:t>d. Why is it that you weight more on Earth than you would on the Moon?</a:t>
                      </a:r>
                    </a:p>
                  </a:txBody>
                  <a:tcPr/>
                </a:tc>
                <a:tc>
                  <a:txBody>
                    <a:bodyPr/>
                    <a:lstStyle/>
                    <a:p>
                      <a:endParaRPr lang="en-US" dirty="0"/>
                    </a:p>
                  </a:txBody>
                  <a:tcPr/>
                </a:tc>
                <a:extLst>
                  <a:ext uri="{0D108BD9-81ED-4DB2-BD59-A6C34878D82A}">
                    <a16:rowId xmlns:a16="http://schemas.microsoft.com/office/drawing/2014/main" val="1364967491"/>
                  </a:ext>
                </a:extLst>
              </a:tr>
            </a:tbl>
          </a:graphicData>
        </a:graphic>
      </p:graphicFrame>
      <p:sp>
        <p:nvSpPr>
          <p:cNvPr id="5" name="TextBox 4">
            <a:extLst>
              <a:ext uri="{FF2B5EF4-FFF2-40B4-BE49-F238E27FC236}">
                <a16:creationId xmlns:a16="http://schemas.microsoft.com/office/drawing/2014/main" id="{711BEE1D-3D47-4B8F-B0A0-312ECBA4E049}"/>
              </a:ext>
            </a:extLst>
          </p:cNvPr>
          <p:cNvSpPr txBox="1"/>
          <p:nvPr/>
        </p:nvSpPr>
        <p:spPr>
          <a:xfrm>
            <a:off x="424543" y="444953"/>
            <a:ext cx="10907486" cy="553998"/>
          </a:xfrm>
          <a:prstGeom prst="rect">
            <a:avLst/>
          </a:prstGeom>
          <a:noFill/>
        </p:spPr>
        <p:txBody>
          <a:bodyPr wrap="square" rtlCol="0">
            <a:spAutoFit/>
          </a:bodyPr>
          <a:lstStyle/>
          <a:p>
            <a:r>
              <a:rPr lang="en-US" sz="3000" b="1" i="1" dirty="0"/>
              <a:t>Mass vs. Weight</a:t>
            </a:r>
          </a:p>
        </p:txBody>
      </p:sp>
    </p:spTree>
    <p:extLst>
      <p:ext uri="{BB962C8B-B14F-4D97-AF65-F5344CB8AC3E}">
        <p14:creationId xmlns:p14="http://schemas.microsoft.com/office/powerpoint/2010/main" val="316618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DD95-1D34-4BEB-B693-EBC338366E3D}"/>
              </a:ext>
            </a:extLst>
          </p:cNvPr>
          <p:cNvSpPr>
            <a:spLocks noGrp="1"/>
          </p:cNvSpPr>
          <p:nvPr>
            <p:ph type="title"/>
          </p:nvPr>
        </p:nvSpPr>
        <p:spPr>
          <a:xfrm>
            <a:off x="381000" y="258989"/>
            <a:ext cx="10515600" cy="426811"/>
          </a:xfrm>
        </p:spPr>
        <p:txBody>
          <a:bodyPr>
            <a:normAutofit fontScale="90000"/>
          </a:bodyPr>
          <a:lstStyle/>
          <a:p>
            <a:r>
              <a:rPr lang="en-US" b="1" i="1" dirty="0"/>
              <a:t>Gravity</a:t>
            </a:r>
          </a:p>
        </p:txBody>
      </p:sp>
      <p:graphicFrame>
        <p:nvGraphicFramePr>
          <p:cNvPr id="4" name="Table 4">
            <a:extLst>
              <a:ext uri="{FF2B5EF4-FFF2-40B4-BE49-F238E27FC236}">
                <a16:creationId xmlns:a16="http://schemas.microsoft.com/office/drawing/2014/main" id="{2AA7CAC3-AC5A-4CDA-AB9C-9466D5918463}"/>
              </a:ext>
            </a:extLst>
          </p:cNvPr>
          <p:cNvGraphicFramePr>
            <a:graphicFrameLocks noGrp="1"/>
          </p:cNvGraphicFramePr>
          <p:nvPr>
            <p:extLst>
              <p:ext uri="{D42A27DB-BD31-4B8C-83A1-F6EECF244321}">
                <p14:modId xmlns:p14="http://schemas.microsoft.com/office/powerpoint/2010/main" val="1399584276"/>
              </p:ext>
            </p:extLst>
          </p:nvPr>
        </p:nvGraphicFramePr>
        <p:xfrm>
          <a:off x="287110" y="857250"/>
          <a:ext cx="11617779" cy="3312160"/>
        </p:xfrm>
        <a:graphic>
          <a:graphicData uri="http://schemas.openxmlformats.org/drawingml/2006/table">
            <a:tbl>
              <a:tblPr firstRow="1" bandRow="1">
                <a:tableStyleId>{5C22544A-7EE6-4342-B048-85BDC9FD1C3A}</a:tableStyleId>
              </a:tblPr>
              <a:tblGrid>
                <a:gridCol w="5834743">
                  <a:extLst>
                    <a:ext uri="{9D8B030D-6E8A-4147-A177-3AD203B41FA5}">
                      <a16:colId xmlns:a16="http://schemas.microsoft.com/office/drawing/2014/main" val="1757844367"/>
                    </a:ext>
                  </a:extLst>
                </a:gridCol>
                <a:gridCol w="5783036">
                  <a:extLst>
                    <a:ext uri="{9D8B030D-6E8A-4147-A177-3AD203B41FA5}">
                      <a16:colId xmlns:a16="http://schemas.microsoft.com/office/drawing/2014/main" val="1873677990"/>
                    </a:ext>
                  </a:extLst>
                </a:gridCol>
              </a:tblGrid>
              <a:tr h="370840">
                <a:tc>
                  <a:txBody>
                    <a:bodyPr/>
                    <a:lstStyle/>
                    <a:p>
                      <a:pPr algn="ctr"/>
                      <a:r>
                        <a:rPr lang="en-US" dirty="0"/>
                        <a:t>Questions</a:t>
                      </a:r>
                    </a:p>
                  </a:txBody>
                  <a:tcPr/>
                </a:tc>
                <a:tc>
                  <a:txBody>
                    <a:bodyPr/>
                    <a:lstStyle/>
                    <a:p>
                      <a:pPr algn="ctr"/>
                      <a:r>
                        <a:rPr lang="en-US" dirty="0"/>
                        <a:t>Answers</a:t>
                      </a:r>
                    </a:p>
                  </a:txBody>
                  <a:tcPr/>
                </a:tc>
                <a:extLst>
                  <a:ext uri="{0D108BD9-81ED-4DB2-BD59-A6C34878D82A}">
                    <a16:rowId xmlns:a16="http://schemas.microsoft.com/office/drawing/2014/main" val="1057596270"/>
                  </a:ext>
                </a:extLst>
              </a:tr>
              <a:tr h="370840">
                <a:tc>
                  <a:txBody>
                    <a:bodyPr/>
                    <a:lstStyle/>
                    <a:p>
                      <a:r>
                        <a:rPr lang="en-US" b="1" dirty="0"/>
                        <a:t>1. What does the Law of Gravity state?</a:t>
                      </a:r>
                    </a:p>
                  </a:txBody>
                  <a:tcPr/>
                </a:tc>
                <a:tc>
                  <a:txBody>
                    <a:bodyPr/>
                    <a:lstStyle/>
                    <a:p>
                      <a:endParaRPr lang="en-US" dirty="0"/>
                    </a:p>
                  </a:txBody>
                  <a:tcPr/>
                </a:tc>
                <a:extLst>
                  <a:ext uri="{0D108BD9-81ED-4DB2-BD59-A6C34878D82A}">
                    <a16:rowId xmlns:a16="http://schemas.microsoft.com/office/drawing/2014/main" val="2015297630"/>
                  </a:ext>
                </a:extLst>
              </a:tr>
              <a:tr h="370840">
                <a:tc>
                  <a:txBody>
                    <a:bodyPr/>
                    <a:lstStyle/>
                    <a:p>
                      <a:r>
                        <a:rPr lang="en-US" i="1" dirty="0"/>
                        <a:t>a. Who came up with the Law of Gravity?</a:t>
                      </a:r>
                    </a:p>
                  </a:txBody>
                  <a:tcPr/>
                </a:tc>
                <a:tc>
                  <a:txBody>
                    <a:bodyPr/>
                    <a:lstStyle/>
                    <a:p>
                      <a:endParaRPr lang="en-US" dirty="0"/>
                    </a:p>
                  </a:txBody>
                  <a:tcPr/>
                </a:tc>
                <a:extLst>
                  <a:ext uri="{0D108BD9-81ED-4DB2-BD59-A6C34878D82A}">
                    <a16:rowId xmlns:a16="http://schemas.microsoft.com/office/drawing/2014/main" val="76965557"/>
                  </a:ext>
                </a:extLst>
              </a:tr>
              <a:tr h="370840">
                <a:tc>
                  <a:txBody>
                    <a:bodyPr/>
                    <a:lstStyle/>
                    <a:p>
                      <a:r>
                        <a:rPr lang="en-US" i="1" dirty="0"/>
                        <a:t>b. What 2 factors determine how strong gravity is?</a:t>
                      </a:r>
                    </a:p>
                  </a:txBody>
                  <a:tcPr/>
                </a:tc>
                <a:tc>
                  <a:txBody>
                    <a:bodyPr/>
                    <a:lstStyle/>
                    <a:p>
                      <a:endParaRPr lang="en-US" dirty="0"/>
                    </a:p>
                  </a:txBody>
                  <a:tcPr/>
                </a:tc>
                <a:extLst>
                  <a:ext uri="{0D108BD9-81ED-4DB2-BD59-A6C34878D82A}">
                    <a16:rowId xmlns:a16="http://schemas.microsoft.com/office/drawing/2014/main" val="1597391863"/>
                  </a:ext>
                </a:extLst>
              </a:tr>
              <a:tr h="370840">
                <a:tc>
                  <a:txBody>
                    <a:bodyPr/>
                    <a:lstStyle/>
                    <a:p>
                      <a:r>
                        <a:rPr lang="en-US" i="1" dirty="0"/>
                        <a:t>c. Fill-in-the-blanks:</a:t>
                      </a:r>
                    </a:p>
                  </a:txBody>
                  <a:tcPr/>
                </a:tc>
                <a:tc>
                  <a:txBody>
                    <a:bodyPr/>
                    <a:lstStyle/>
                    <a:p>
                      <a:r>
                        <a:rPr lang="en-US" dirty="0"/>
                        <a:t>If distance </a:t>
                      </a:r>
                      <a:r>
                        <a:rPr lang="en-US" u="sng" dirty="0"/>
                        <a:t>increases</a:t>
                      </a:r>
                      <a:r>
                        <a:rPr lang="en-US" u="none" dirty="0"/>
                        <a:t>, the force of gravity _____________.</a:t>
                      </a:r>
                    </a:p>
                    <a:p>
                      <a:r>
                        <a:rPr lang="en-US" u="none" dirty="0"/>
                        <a:t>If mass </a:t>
                      </a:r>
                      <a:r>
                        <a:rPr lang="en-US" u="sng" dirty="0"/>
                        <a:t>increases</a:t>
                      </a:r>
                      <a:r>
                        <a:rPr lang="en-US" u="none" dirty="0"/>
                        <a:t>, the force of gravity _____________.</a:t>
                      </a:r>
                      <a:endParaRPr lang="en-US" dirty="0"/>
                    </a:p>
                  </a:txBody>
                  <a:tcPr/>
                </a:tc>
                <a:extLst>
                  <a:ext uri="{0D108BD9-81ED-4DB2-BD59-A6C34878D82A}">
                    <a16:rowId xmlns:a16="http://schemas.microsoft.com/office/drawing/2014/main" val="64942010"/>
                  </a:ext>
                </a:extLst>
              </a:tr>
              <a:tr h="370840">
                <a:tc>
                  <a:txBody>
                    <a:bodyPr/>
                    <a:lstStyle/>
                    <a:p>
                      <a:r>
                        <a:rPr lang="en-US" i="1" dirty="0"/>
                        <a:t>d. Is the following sentence true or false?</a:t>
                      </a:r>
                    </a:p>
                  </a:txBody>
                  <a:tcPr/>
                </a:tc>
                <a:tc>
                  <a:txBody>
                    <a:bodyPr/>
                    <a:lstStyle/>
                    <a:p>
                      <a:r>
                        <a:rPr lang="en-US" dirty="0"/>
                        <a:t>The force that makes an apple fall to the ground is the same force that keeps Earth orbiting the Sun.</a:t>
                      </a:r>
                    </a:p>
                  </a:txBody>
                  <a:tcPr/>
                </a:tc>
                <a:extLst>
                  <a:ext uri="{0D108BD9-81ED-4DB2-BD59-A6C34878D82A}">
                    <a16:rowId xmlns:a16="http://schemas.microsoft.com/office/drawing/2014/main" val="1062871474"/>
                  </a:ext>
                </a:extLst>
              </a:tr>
            </a:tbl>
          </a:graphicData>
        </a:graphic>
      </p:graphicFrame>
    </p:spTree>
    <p:extLst>
      <p:ext uri="{BB962C8B-B14F-4D97-AF65-F5344CB8AC3E}">
        <p14:creationId xmlns:p14="http://schemas.microsoft.com/office/powerpoint/2010/main" val="242834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BDF1-CCAA-466E-9236-DFD79A92CB76}"/>
              </a:ext>
            </a:extLst>
          </p:cNvPr>
          <p:cNvSpPr>
            <a:spLocks noGrp="1"/>
          </p:cNvSpPr>
          <p:nvPr>
            <p:ph type="title"/>
          </p:nvPr>
        </p:nvSpPr>
        <p:spPr>
          <a:xfrm>
            <a:off x="119742" y="-108404"/>
            <a:ext cx="10515600" cy="1325563"/>
          </a:xfrm>
        </p:spPr>
        <p:txBody>
          <a:bodyPr/>
          <a:lstStyle/>
          <a:p>
            <a:r>
              <a:rPr lang="en-US" b="1" i="1" dirty="0"/>
              <a:t>Conclusions</a:t>
            </a:r>
          </a:p>
        </p:txBody>
      </p:sp>
      <p:pic>
        <p:nvPicPr>
          <p:cNvPr id="4" name="Picture 3">
            <a:extLst>
              <a:ext uri="{FF2B5EF4-FFF2-40B4-BE49-F238E27FC236}">
                <a16:creationId xmlns:a16="http://schemas.microsoft.com/office/drawing/2014/main" id="{2E5D48C6-3452-41C9-99AA-B151BE5075B9}"/>
              </a:ext>
            </a:extLst>
          </p:cNvPr>
          <p:cNvPicPr>
            <a:picLocks noChangeAspect="1"/>
          </p:cNvPicPr>
          <p:nvPr/>
        </p:nvPicPr>
        <p:blipFill rotWithShape="1">
          <a:blip r:embed="rId2"/>
          <a:srcRect l="1280" t="17747" r="1309" b="17858"/>
          <a:stretch/>
        </p:blipFill>
        <p:spPr>
          <a:xfrm>
            <a:off x="3283402" y="727302"/>
            <a:ext cx="4188279" cy="2076544"/>
          </a:xfrm>
          <a:prstGeom prst="rect">
            <a:avLst/>
          </a:prstGeom>
        </p:spPr>
      </p:pic>
      <p:graphicFrame>
        <p:nvGraphicFramePr>
          <p:cNvPr id="5" name="Table 5">
            <a:extLst>
              <a:ext uri="{FF2B5EF4-FFF2-40B4-BE49-F238E27FC236}">
                <a16:creationId xmlns:a16="http://schemas.microsoft.com/office/drawing/2014/main" id="{C375A0AB-EEB0-4356-9951-BB889DD5D6B6}"/>
              </a:ext>
            </a:extLst>
          </p:cNvPr>
          <p:cNvGraphicFramePr>
            <a:graphicFrameLocks noGrp="1"/>
          </p:cNvGraphicFramePr>
          <p:nvPr>
            <p:extLst>
              <p:ext uri="{D42A27DB-BD31-4B8C-83A1-F6EECF244321}">
                <p14:modId xmlns:p14="http://schemas.microsoft.com/office/powerpoint/2010/main" val="1210458611"/>
              </p:ext>
            </p:extLst>
          </p:nvPr>
        </p:nvGraphicFramePr>
        <p:xfrm>
          <a:off x="220435" y="2914858"/>
          <a:ext cx="11751130" cy="2108200"/>
        </p:xfrm>
        <a:graphic>
          <a:graphicData uri="http://schemas.openxmlformats.org/drawingml/2006/table">
            <a:tbl>
              <a:tblPr firstRow="1" bandRow="1">
                <a:tableStyleId>{5C22544A-7EE6-4342-B048-85BDC9FD1C3A}</a:tableStyleId>
              </a:tblPr>
              <a:tblGrid>
                <a:gridCol w="5875565">
                  <a:extLst>
                    <a:ext uri="{9D8B030D-6E8A-4147-A177-3AD203B41FA5}">
                      <a16:colId xmlns:a16="http://schemas.microsoft.com/office/drawing/2014/main" val="3545235241"/>
                    </a:ext>
                  </a:extLst>
                </a:gridCol>
                <a:gridCol w="5875565">
                  <a:extLst>
                    <a:ext uri="{9D8B030D-6E8A-4147-A177-3AD203B41FA5}">
                      <a16:colId xmlns:a16="http://schemas.microsoft.com/office/drawing/2014/main" val="950448240"/>
                    </a:ext>
                  </a:extLst>
                </a:gridCol>
              </a:tblGrid>
              <a:tr h="370840">
                <a:tc>
                  <a:txBody>
                    <a:bodyPr/>
                    <a:lstStyle/>
                    <a:p>
                      <a:pPr algn="ctr"/>
                      <a:r>
                        <a:rPr lang="en-US" dirty="0"/>
                        <a:t>Question:</a:t>
                      </a:r>
                    </a:p>
                  </a:txBody>
                  <a:tcPr/>
                </a:tc>
                <a:tc>
                  <a:txBody>
                    <a:bodyPr/>
                    <a:lstStyle/>
                    <a:p>
                      <a:pPr algn="ctr"/>
                      <a:r>
                        <a:rPr lang="en-US" dirty="0"/>
                        <a:t>Answer:</a:t>
                      </a:r>
                    </a:p>
                  </a:txBody>
                  <a:tcPr/>
                </a:tc>
                <a:extLst>
                  <a:ext uri="{0D108BD9-81ED-4DB2-BD59-A6C34878D82A}">
                    <a16:rowId xmlns:a16="http://schemas.microsoft.com/office/drawing/2014/main" val="776175154"/>
                  </a:ext>
                </a:extLst>
              </a:tr>
              <a:tr h="370840">
                <a:tc>
                  <a:txBody>
                    <a:bodyPr/>
                    <a:lstStyle/>
                    <a:p>
                      <a:r>
                        <a:rPr lang="en-US" i="1" dirty="0"/>
                        <a:t>The table above shows four examples of pairs of objects, their masses, and the distance between them. In which example is the gravitational force of attraction between the two objects the greatest?  Provide reasoning to support your choice.</a:t>
                      </a:r>
                    </a:p>
                  </a:txBody>
                  <a:tcPr/>
                </a:tc>
                <a:tc>
                  <a:txBody>
                    <a:bodyPr/>
                    <a:lstStyle/>
                    <a:p>
                      <a:endParaRPr lang="en-US" dirty="0"/>
                    </a:p>
                  </a:txBody>
                  <a:tcPr/>
                </a:tc>
                <a:extLst>
                  <a:ext uri="{0D108BD9-81ED-4DB2-BD59-A6C34878D82A}">
                    <a16:rowId xmlns:a16="http://schemas.microsoft.com/office/drawing/2014/main" val="2083591043"/>
                  </a:ext>
                </a:extLst>
              </a:tr>
            </a:tbl>
          </a:graphicData>
        </a:graphic>
      </p:graphicFrame>
    </p:spTree>
    <p:extLst>
      <p:ext uri="{BB962C8B-B14F-4D97-AF65-F5344CB8AC3E}">
        <p14:creationId xmlns:p14="http://schemas.microsoft.com/office/powerpoint/2010/main" val="76596690"/>
      </p:ext>
    </p:extLst>
  </p:cSld>
  <p:clrMapOvr>
    <a:masterClrMapping/>
  </p:clrMapOvr>
</p:sld>
</file>

<file path=ppt/theme/theme1.xml><?xml version="1.0" encoding="utf-8"?>
<a:theme xmlns:a="http://schemas.openxmlformats.org/drawingml/2006/main" name="BrushVTI">
  <a:themeElements>
    <a:clrScheme name="AnalogousFromRegularSeed_2SEEDS">
      <a:dk1>
        <a:srgbClr val="000000"/>
      </a:dk1>
      <a:lt1>
        <a:srgbClr val="FFFFFF"/>
      </a:lt1>
      <a:dk2>
        <a:srgbClr val="243B41"/>
      </a:dk2>
      <a:lt2>
        <a:srgbClr val="E2E8E3"/>
      </a:lt2>
      <a:accent1>
        <a:srgbClr val="D517BA"/>
      </a:accent1>
      <a:accent2>
        <a:srgbClr val="B229E7"/>
      </a:accent2>
      <a:accent3>
        <a:srgbClr val="E7297D"/>
      </a:accent3>
      <a:accent4>
        <a:srgbClr val="14BB17"/>
      </a:accent4>
      <a:accent5>
        <a:srgbClr val="21BA63"/>
      </a:accent5>
      <a:accent6>
        <a:srgbClr val="14B89F"/>
      </a:accent6>
      <a:hlink>
        <a:srgbClr val="31953F"/>
      </a:hlink>
      <a:folHlink>
        <a:srgbClr val="828282"/>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67</TotalTime>
  <Words>242</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BrushVTI</vt:lpstr>
      <vt:lpstr>Gravitational Forces</vt:lpstr>
      <vt:lpstr>Picture Vocabulary</vt:lpstr>
      <vt:lpstr>PowerPoint Presentation</vt:lpstr>
      <vt:lpstr>Gravity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Forces</dc:title>
  <dc:creator>Velez, Carla</dc:creator>
  <cp:lastModifiedBy>Velez, Carla</cp:lastModifiedBy>
  <cp:revision>13</cp:revision>
  <dcterms:created xsi:type="dcterms:W3CDTF">2020-10-05T00:10:07Z</dcterms:created>
  <dcterms:modified xsi:type="dcterms:W3CDTF">2020-10-05T01:17:17Z</dcterms:modified>
</cp:coreProperties>
</file>